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mp4" ContentType="video/mp4"/>
  <Default Extension="jpg" ContentType="image/jpeg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activeX/activeX1.xml" ContentType="application/vnd.ms-office.activeX+xml"/>
  <Override PartName="/ppt/activeX/activeX1.bin" ContentType="application/vnd.ms-office.activeX"/>
  <Override PartName="/ppt/activeX/activeX2.xml" ContentType="application/vnd.ms-office.activeX+xml"/>
  <Override PartName="/ppt/activeX/activeX2.bin" ContentType="application/vnd.ms-office.activeX"/>
  <Override PartName="/ppt/activeX/activeX3.xml" ContentType="application/vnd.ms-office.activeX+xml"/>
  <Override PartName="/ppt/activeX/activeX3.bin" ContentType="application/vnd.ms-office.activeX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6" r:id="rId2"/>
    <p:sldId id="256" r:id="rId3"/>
    <p:sldId id="268" r:id="rId4"/>
    <p:sldId id="289" r:id="rId5"/>
    <p:sldId id="293" r:id="rId6"/>
    <p:sldId id="299" r:id="rId7"/>
    <p:sldId id="290" r:id="rId8"/>
    <p:sldId id="288" r:id="rId9"/>
    <p:sldId id="298" r:id="rId10"/>
    <p:sldId id="280" r:id="rId11"/>
    <p:sldId id="277" r:id="rId12"/>
    <p:sldId id="276" r:id="rId13"/>
    <p:sldId id="300" r:id="rId14"/>
    <p:sldId id="278" r:id="rId15"/>
    <p:sldId id="282" r:id="rId16"/>
    <p:sldId id="287" r:id="rId17"/>
    <p:sldId id="297" r:id="rId18"/>
    <p:sldId id="272" r:id="rId19"/>
    <p:sldId id="295" r:id="rId20"/>
    <p:sldId id="291" r:id="rId21"/>
    <p:sldId id="273" r:id="rId22"/>
    <p:sldId id="294" r:id="rId23"/>
    <p:sldId id="274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5987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38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_rels/activeX3.xml.rels><?xml version="1.0" encoding="UTF-8" standalone="yes"?>
<Relationships xmlns="http://schemas.openxmlformats.org/package/2006/relationships"><Relationship Id="rId1" Type="http://schemas.microsoft.com/office/2006/relationships/activeXControlBinary" Target="activeX3.bin"/></Relationships>
</file>

<file path=ppt/activeX/activeX1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3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0CF6F-5264-4CC2-85EB-586D82894ED2}" type="datetimeFigureOut">
              <a:rPr lang="en-US" smtClean="0"/>
              <a:t>2/24/2017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726FC-F5C1-4FE7-81D2-570862E835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07843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0CF6F-5264-4CC2-85EB-586D82894ED2}" type="datetimeFigureOut">
              <a:rPr lang="en-US" smtClean="0"/>
              <a:t>2/24/2017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726FC-F5C1-4FE7-81D2-570862E835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88171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0CF6F-5264-4CC2-85EB-586D82894ED2}" type="datetimeFigureOut">
              <a:rPr lang="en-US" smtClean="0"/>
              <a:t>2/24/2017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726FC-F5C1-4FE7-81D2-570862E835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37980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0CF6F-5264-4CC2-85EB-586D82894ED2}" type="datetimeFigureOut">
              <a:rPr lang="en-US" smtClean="0"/>
              <a:t>2/24/2017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726FC-F5C1-4FE7-81D2-570862E835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80533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0CF6F-5264-4CC2-85EB-586D82894ED2}" type="datetimeFigureOut">
              <a:rPr lang="en-US" smtClean="0"/>
              <a:t>2/24/2017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726FC-F5C1-4FE7-81D2-570862E835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0434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0CF6F-5264-4CC2-85EB-586D82894ED2}" type="datetimeFigureOut">
              <a:rPr lang="en-US" smtClean="0"/>
              <a:t>2/24/2017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726FC-F5C1-4FE7-81D2-570862E835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11489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0CF6F-5264-4CC2-85EB-586D82894ED2}" type="datetimeFigureOut">
              <a:rPr lang="en-US" smtClean="0"/>
              <a:t>2/24/2017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726FC-F5C1-4FE7-81D2-570862E835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23014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0CF6F-5264-4CC2-85EB-586D82894ED2}" type="datetimeFigureOut">
              <a:rPr lang="en-US" smtClean="0"/>
              <a:t>2/24/2017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726FC-F5C1-4FE7-81D2-570862E835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7837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0CF6F-5264-4CC2-85EB-586D82894ED2}" type="datetimeFigureOut">
              <a:rPr lang="en-US" smtClean="0"/>
              <a:t>2/24/2017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726FC-F5C1-4FE7-81D2-570862E835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44119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0CF6F-5264-4CC2-85EB-586D82894ED2}" type="datetimeFigureOut">
              <a:rPr lang="en-US" smtClean="0"/>
              <a:t>2/24/2017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726FC-F5C1-4FE7-81D2-570862E835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83525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0CF6F-5264-4CC2-85EB-586D82894ED2}" type="datetimeFigureOut">
              <a:rPr lang="en-US" smtClean="0"/>
              <a:t>2/24/2017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726FC-F5C1-4FE7-81D2-570862E835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73304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E0CF6F-5264-4CC2-85EB-586D82894ED2}" type="datetimeFigureOut">
              <a:rPr lang="en-US" smtClean="0"/>
              <a:t>2/24/2017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E726FC-F5C1-4FE7-81D2-570862E835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702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wmv"/><Relationship Id="rId1" Type="http://schemas.microsoft.com/office/2007/relationships/media" Target="../media/media2.wmv"/><Relationship Id="rId6" Type="http://schemas.openxmlformats.org/officeDocument/2006/relationships/image" Target="../media/image9.png"/><Relationship Id="rId5" Type="http://schemas.openxmlformats.org/officeDocument/2006/relationships/image" Target="../media/image13.png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1.jpg"/><Relationship Id="rId2" Type="http://schemas.openxmlformats.org/officeDocument/2006/relationships/video" Target="../media/media2.wmv"/><Relationship Id="rId1" Type="http://schemas.microsoft.com/office/2007/relationships/media" Target="../media/media2.wmv"/><Relationship Id="rId6" Type="http://schemas.openxmlformats.org/officeDocument/2006/relationships/image" Target="../media/image30.jpg"/><Relationship Id="rId5" Type="http://schemas.openxmlformats.org/officeDocument/2006/relationships/image" Target="../media/image13.pn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6.png"/><Relationship Id="rId2" Type="http://schemas.openxmlformats.org/officeDocument/2006/relationships/video" Target="../media/media2.wmv"/><Relationship Id="rId1" Type="http://schemas.microsoft.com/office/2007/relationships/media" Target="../media/media2.wmv"/><Relationship Id="rId6" Type="http://schemas.openxmlformats.org/officeDocument/2006/relationships/image" Target="../media/image35.png"/><Relationship Id="rId5" Type="http://schemas.openxmlformats.org/officeDocument/2006/relationships/image" Target="../media/image13.png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9.PNG"/><Relationship Id="rId2" Type="http://schemas.openxmlformats.org/officeDocument/2006/relationships/video" Target="../media/media2.wmv"/><Relationship Id="rId1" Type="http://schemas.microsoft.com/office/2007/relationships/media" Target="../media/media2.wmv"/><Relationship Id="rId6" Type="http://schemas.openxmlformats.org/officeDocument/2006/relationships/image" Target="../media/image38.PNG"/><Relationship Id="rId5" Type="http://schemas.openxmlformats.org/officeDocument/2006/relationships/image" Target="../media/image13.png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2.png"/><Relationship Id="rId2" Type="http://schemas.openxmlformats.org/officeDocument/2006/relationships/video" Target="../media/media2.wmv"/><Relationship Id="rId1" Type="http://schemas.microsoft.com/office/2007/relationships/media" Target="../media/media2.wmv"/><Relationship Id="rId6" Type="http://schemas.openxmlformats.org/officeDocument/2006/relationships/image" Target="../media/image41.PNG"/><Relationship Id="rId5" Type="http://schemas.openxmlformats.org/officeDocument/2006/relationships/image" Target="../media/image13.png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wmv"/><Relationship Id="rId1" Type="http://schemas.microsoft.com/office/2007/relationships/media" Target="../media/media2.wmv"/><Relationship Id="rId6" Type="http://schemas.openxmlformats.org/officeDocument/2006/relationships/image" Target="../media/image9.png"/><Relationship Id="rId5" Type="http://schemas.openxmlformats.org/officeDocument/2006/relationships/image" Target="../media/image13.png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wmv"/><Relationship Id="rId1" Type="http://schemas.microsoft.com/office/2007/relationships/media" Target="../media/media2.wmv"/><Relationship Id="rId6" Type="http://schemas.openxmlformats.org/officeDocument/2006/relationships/image" Target="../media/image44.png"/><Relationship Id="rId5" Type="http://schemas.openxmlformats.org/officeDocument/2006/relationships/image" Target="../media/image13.png"/><Relationship Id="rId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18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9.png"/><Relationship Id="rId12" Type="http://schemas.openxmlformats.org/officeDocument/2006/relationships/image" Target="../media/image26.png"/><Relationship Id="rId2" Type="http://schemas.openxmlformats.org/officeDocument/2006/relationships/video" Target="../media/media2.wmv"/><Relationship Id="rId1" Type="http://schemas.microsoft.com/office/2007/relationships/media" Target="../media/media2.wmv"/><Relationship Id="rId6" Type="http://schemas.openxmlformats.org/officeDocument/2006/relationships/image" Target="../media/image22.png"/><Relationship Id="rId11" Type="http://schemas.openxmlformats.org/officeDocument/2006/relationships/image" Target="../media/image24.png"/><Relationship Id="rId5" Type="http://schemas.openxmlformats.org/officeDocument/2006/relationships/image" Target="../media/image29.png"/><Relationship Id="rId10" Type="http://schemas.openxmlformats.org/officeDocument/2006/relationships/image" Target="../media/image25.png"/><Relationship Id="rId4" Type="http://schemas.openxmlformats.org/officeDocument/2006/relationships/image" Target="../media/image28.png"/><Relationship Id="rId9" Type="http://schemas.openxmlformats.org/officeDocument/2006/relationships/image" Target="../media/image21.png"/><Relationship Id="rId1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wmv"/><Relationship Id="rId1" Type="http://schemas.microsoft.com/office/2007/relationships/media" Target="../media/media2.wmv"/><Relationship Id="rId6" Type="http://schemas.openxmlformats.org/officeDocument/2006/relationships/image" Target="../media/image45.jpg"/><Relationship Id="rId5" Type="http://schemas.openxmlformats.org/officeDocument/2006/relationships/image" Target="../media/image13.png"/><Relationship Id="rId4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18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9.png"/><Relationship Id="rId12" Type="http://schemas.openxmlformats.org/officeDocument/2006/relationships/image" Target="../media/image26.png"/><Relationship Id="rId2" Type="http://schemas.openxmlformats.org/officeDocument/2006/relationships/video" Target="../media/media2.wmv"/><Relationship Id="rId1" Type="http://schemas.microsoft.com/office/2007/relationships/media" Target="../media/media2.wmv"/><Relationship Id="rId6" Type="http://schemas.openxmlformats.org/officeDocument/2006/relationships/image" Target="../media/image22.png"/><Relationship Id="rId11" Type="http://schemas.openxmlformats.org/officeDocument/2006/relationships/image" Target="../media/image24.png"/><Relationship Id="rId5" Type="http://schemas.openxmlformats.org/officeDocument/2006/relationships/image" Target="../media/image29.png"/><Relationship Id="rId15" Type="http://schemas.openxmlformats.org/officeDocument/2006/relationships/image" Target="../media/image46.png"/><Relationship Id="rId10" Type="http://schemas.openxmlformats.org/officeDocument/2006/relationships/image" Target="../media/image25.png"/><Relationship Id="rId4" Type="http://schemas.openxmlformats.org/officeDocument/2006/relationships/image" Target="../media/image28.png"/><Relationship Id="rId9" Type="http://schemas.openxmlformats.org/officeDocument/2006/relationships/image" Target="../media/image21.png"/><Relationship Id="rId1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9.png"/><Relationship Id="rId2" Type="http://schemas.openxmlformats.org/officeDocument/2006/relationships/video" Target="../media/media2.wmv"/><Relationship Id="rId1" Type="http://schemas.microsoft.com/office/2007/relationships/media" Target="../media/media2.wmv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10" Type="http://schemas.openxmlformats.org/officeDocument/2006/relationships/image" Target="../media/image52.png"/><Relationship Id="rId4" Type="http://schemas.openxmlformats.org/officeDocument/2006/relationships/image" Target="../media/image28.png"/><Relationship Id="rId9" Type="http://schemas.openxmlformats.org/officeDocument/2006/relationships/image" Target="../media/image5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wmv"/><Relationship Id="rId1" Type="http://schemas.microsoft.com/office/2007/relationships/media" Target="../media/media2.wmv"/><Relationship Id="rId5" Type="http://schemas.openxmlformats.org/officeDocument/2006/relationships/image" Target="../media/image13.png"/><Relationship Id="rId4" Type="http://schemas.openxmlformats.org/officeDocument/2006/relationships/image" Target="../media/image2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5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6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10" Type="http://schemas.openxmlformats.org/officeDocument/2006/relationships/image" Target="../media/image59.png"/><Relationship Id="rId4" Type="http://schemas.openxmlformats.org/officeDocument/2006/relationships/image" Target="../media/image11.png"/><Relationship Id="rId9" Type="http://schemas.openxmlformats.org/officeDocument/2006/relationships/image" Target="../media/image5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13" Type="http://schemas.openxmlformats.org/officeDocument/2006/relationships/image" Target="../media/image17.jpg"/><Relationship Id="rId3" Type="http://schemas.openxmlformats.org/officeDocument/2006/relationships/video" Target="../media/media1.mp4"/><Relationship Id="rId7" Type="http://schemas.openxmlformats.org/officeDocument/2006/relationships/image" Target="../media/image13.png"/><Relationship Id="rId12" Type="http://schemas.openxmlformats.org/officeDocument/2006/relationships/image" Target="../media/image16.png"/><Relationship Id="rId2" Type="http://schemas.microsoft.com/office/2007/relationships/media" Target="../media/media1.mp4"/><Relationship Id="rId1" Type="http://schemas.openxmlformats.org/officeDocument/2006/relationships/vmlDrawing" Target="../drawings/vmlDrawing1.vml"/><Relationship Id="rId6" Type="http://schemas.openxmlformats.org/officeDocument/2006/relationships/image" Target="../media/image12.png"/><Relationship Id="rId11" Type="http://schemas.openxmlformats.org/officeDocument/2006/relationships/image" Target="../media/image15.png"/><Relationship Id="rId5" Type="http://schemas.openxmlformats.org/officeDocument/2006/relationships/image" Target="../media/image11.png"/><Relationship Id="rId10" Type="http://schemas.openxmlformats.org/officeDocument/2006/relationships/image" Target="../media/image14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10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2.png"/><Relationship Id="rId10" Type="http://schemas.openxmlformats.org/officeDocument/2006/relationships/image" Target="../media/image22.png"/><Relationship Id="rId4" Type="http://schemas.openxmlformats.org/officeDocument/2006/relationships/image" Target="../media/image11.png"/><Relationship Id="rId9" Type="http://schemas.openxmlformats.org/officeDocument/2006/relationships/image" Target="../media/image21.png"/><Relationship Id="rId14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21.png"/><Relationship Id="rId18" Type="http://schemas.openxmlformats.org/officeDocument/2006/relationships/image" Target="../media/image26.png"/><Relationship Id="rId3" Type="http://schemas.openxmlformats.org/officeDocument/2006/relationships/video" Target="../media/media1.mp4"/><Relationship Id="rId21" Type="http://schemas.openxmlformats.org/officeDocument/2006/relationships/image" Target="../media/image16.png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0.png"/><Relationship Id="rId17" Type="http://schemas.openxmlformats.org/officeDocument/2006/relationships/image" Target="../media/image25.png"/><Relationship Id="rId2" Type="http://schemas.microsoft.com/office/2007/relationships/media" Target="../media/media1.mp4"/><Relationship Id="rId16" Type="http://schemas.openxmlformats.org/officeDocument/2006/relationships/image" Target="../media/image24.png"/><Relationship Id="rId20" Type="http://schemas.openxmlformats.org/officeDocument/2006/relationships/image" Target="../media/image15.png"/><Relationship Id="rId1" Type="http://schemas.openxmlformats.org/officeDocument/2006/relationships/vmlDrawing" Target="../drawings/vmlDrawing2.vml"/><Relationship Id="rId6" Type="http://schemas.openxmlformats.org/officeDocument/2006/relationships/control" Target="../activeX/activeX3.xml"/><Relationship Id="rId11" Type="http://schemas.openxmlformats.org/officeDocument/2006/relationships/image" Target="../media/image19.png"/><Relationship Id="rId5" Type="http://schemas.openxmlformats.org/officeDocument/2006/relationships/control" Target="../activeX/activeX2.xml"/><Relationship Id="rId15" Type="http://schemas.openxmlformats.org/officeDocument/2006/relationships/image" Target="../media/image23.png"/><Relationship Id="rId10" Type="http://schemas.openxmlformats.org/officeDocument/2006/relationships/image" Target="../media/image18.png"/><Relationship Id="rId19" Type="http://schemas.openxmlformats.org/officeDocument/2006/relationships/image" Target="../media/image14.png"/><Relationship Id="rId4" Type="http://schemas.openxmlformats.org/officeDocument/2006/relationships/control" Target="../activeX/activeX1.xml"/><Relationship Id="rId9" Type="http://schemas.openxmlformats.org/officeDocument/2006/relationships/image" Target="../media/image12.png"/><Relationship Id="rId14" Type="http://schemas.openxmlformats.org/officeDocument/2006/relationships/image" Target="../media/image22.png"/><Relationship Id="rId22" Type="http://schemas.openxmlformats.org/officeDocument/2006/relationships/image" Target="../media/image27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wmv"/><Relationship Id="rId1" Type="http://schemas.microsoft.com/office/2007/relationships/media" Target="../media/media2.wmv"/><Relationship Id="rId6" Type="http://schemas.openxmlformats.org/officeDocument/2006/relationships/image" Target="../media/image22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wmv"/><Relationship Id="rId1" Type="http://schemas.microsoft.com/office/2007/relationships/media" Target="../media/media2.wmv"/><Relationship Id="rId6" Type="http://schemas.openxmlformats.org/officeDocument/2006/relationships/image" Target="../media/image9.png"/><Relationship Id="rId5" Type="http://schemas.openxmlformats.org/officeDocument/2006/relationships/image" Target="../media/image13.png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9.png"/><Relationship Id="rId2" Type="http://schemas.openxmlformats.org/officeDocument/2006/relationships/video" Target="../media/media2.wmv"/><Relationship Id="rId1" Type="http://schemas.microsoft.com/office/2007/relationships/media" Target="../media/media2.wmv"/><Relationship Id="rId6" Type="http://schemas.openxmlformats.org/officeDocument/2006/relationships/image" Target="../media/image22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  <a14:imgEffect>
                      <a14:brightnessContrast bright="30000" contrast="-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612931"/>
            <a:ext cx="12192000" cy="1393371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451919" y="2513648"/>
            <a:ext cx="92881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i="1" dirty="0">
                <a:ln w="1905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What Pokémon GO can teach us about designing innovative, collaborative activities</a:t>
            </a:r>
            <a:endParaRPr lang="en-US" sz="6000" b="1" i="1" dirty="0">
              <a:ln w="19050">
                <a:solidFill>
                  <a:schemeClr val="accent1">
                    <a:lumMod val="75000"/>
                  </a:schemeClr>
                </a:solidFill>
              </a:ln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371584"/>
            <a:ext cx="10058400" cy="22193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Rounded Rectangle 7"/>
          <p:cNvSpPr/>
          <p:nvPr/>
        </p:nvSpPr>
        <p:spPr>
          <a:xfrm>
            <a:off x="4276725" y="4988971"/>
            <a:ext cx="7431587" cy="1384134"/>
          </a:xfrm>
          <a:prstGeom prst="roundRect">
            <a:avLst/>
          </a:prstGeom>
          <a:solidFill>
            <a:schemeClr val="bg1">
              <a:alpha val="67000"/>
            </a:schemeClr>
          </a:solidFill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400" dirty="0">
              <a:solidFill>
                <a:schemeClr val="tx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76725" y="5388651"/>
            <a:ext cx="28907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You will need: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2055" y="5137537"/>
            <a:ext cx="767479" cy="76747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2811" y="5128525"/>
            <a:ext cx="785504" cy="78550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41210"/>
            <a:ext cx="2700961" cy="279000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7437" y="5274515"/>
            <a:ext cx="2008752" cy="1456827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7247851" y="5914029"/>
            <a:ext cx="14954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i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QR Scanner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075190" y="5911972"/>
            <a:ext cx="23012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i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Cardboard Camera</a:t>
            </a:r>
          </a:p>
        </p:txBody>
      </p:sp>
    </p:spTree>
    <p:extLst>
      <p:ext uri="{BB962C8B-B14F-4D97-AF65-F5344CB8AC3E}">
        <p14:creationId xmlns:p14="http://schemas.microsoft.com/office/powerpoint/2010/main" val="2527997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Red Abstract Paper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grayscl/>
            <a:lum bright="-25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81052" y="179173"/>
            <a:ext cx="11229897" cy="6499654"/>
          </a:xfrm>
          <a:prstGeom prst="roundRect">
            <a:avLst/>
          </a:prstGeom>
          <a:solidFill>
            <a:schemeClr val="bg1">
              <a:alpha val="67000"/>
            </a:schemeClr>
          </a:solidFill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400" dirty="0">
              <a:solidFill>
                <a:schemeClr val="tx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076325" y="1836230"/>
            <a:ext cx="10058400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Blip>
                <a:blip r:embed="rId5"/>
              </a:buBlip>
            </a:pPr>
            <a:r>
              <a:rPr lang="en-US" sz="36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Increase Motivation</a:t>
            </a:r>
          </a:p>
          <a:p>
            <a:pPr marL="571500" indent="-571500">
              <a:buBlip>
                <a:blip r:embed="rId5"/>
              </a:buBlip>
            </a:pPr>
            <a:r>
              <a:rPr lang="en-US" sz="36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Campus Collaboration</a:t>
            </a:r>
          </a:p>
          <a:p>
            <a:pPr marL="571500" indent="-571500">
              <a:buBlip>
                <a:blip r:embed="rId5"/>
              </a:buBlip>
            </a:pPr>
            <a:r>
              <a:rPr lang="en-US" sz="36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Differentiate Instruction &amp; Assessment</a:t>
            </a:r>
          </a:p>
          <a:p>
            <a:pPr marL="571500" indent="-571500">
              <a:buBlip>
                <a:blip r:embed="rId5"/>
              </a:buBlip>
            </a:pPr>
            <a:r>
              <a:rPr lang="en-US" sz="36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Discourage Cheating</a:t>
            </a:r>
          </a:p>
          <a:p>
            <a:pPr marL="571500" indent="-571500">
              <a:buBlip>
                <a:blip r:embed="rId5"/>
              </a:buBlip>
            </a:pPr>
            <a:r>
              <a:rPr lang="en-US" sz="36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Encourage Out-of-Class Engagement</a:t>
            </a:r>
          </a:p>
          <a:p>
            <a:pPr marL="1028700" lvl="1" indent="-571500">
              <a:buBlip>
                <a:blip r:embed="rId6"/>
              </a:buBlip>
            </a:pPr>
            <a:r>
              <a:rPr lang="en-US" sz="2400" i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“All activities involved interacting/using the materials learned in class. I enjoyed the class and enjoyed this game very much!” – Lynette</a:t>
            </a:r>
          </a:p>
          <a:p>
            <a:pPr marL="1028700" lvl="1" indent="-571500">
              <a:buBlip>
                <a:blip r:embed="rId6"/>
              </a:buBlip>
            </a:pPr>
            <a:r>
              <a:rPr lang="en-US" sz="2400" i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“[It was a] very unique and innovative way to keep us interested in practicing French outside of the typical class hours.” – Pablo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409954"/>
            <a:ext cx="12192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Vary &amp; Focus Activities</a:t>
            </a:r>
          </a:p>
        </p:txBody>
      </p:sp>
    </p:spTree>
    <p:extLst>
      <p:ext uri="{BB962C8B-B14F-4D97-AF65-F5344CB8AC3E}">
        <p14:creationId xmlns:p14="http://schemas.microsoft.com/office/powerpoint/2010/main" val="117228003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98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42" repeatCount="indefinite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Red Abstract Paper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grayscl/>
            <a:lum bright="-25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81052" y="179173"/>
            <a:ext cx="11229897" cy="6499654"/>
          </a:xfrm>
          <a:prstGeom prst="roundRect">
            <a:avLst/>
          </a:prstGeom>
          <a:solidFill>
            <a:schemeClr val="bg1">
              <a:alpha val="67000"/>
            </a:schemeClr>
          </a:solidFill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400" dirty="0">
              <a:solidFill>
                <a:schemeClr val="tx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066800" y="1743238"/>
            <a:ext cx="1004887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Blip>
                <a:blip r:embed="rId5"/>
              </a:buBlip>
            </a:pPr>
            <a:r>
              <a:rPr lang="en-US" sz="36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Answer questions about your physical appearance and personality, then create an avatar </a:t>
            </a:r>
            <a:r>
              <a:rPr lang="en-US" sz="3600" i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(AvatarMaker.com)</a:t>
            </a:r>
            <a:endParaRPr lang="en-US" sz="3600" b="1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4187" y="3864152"/>
            <a:ext cx="1941888" cy="1828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29" y="3864152"/>
            <a:ext cx="2017986" cy="1828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331" y="3864152"/>
            <a:ext cx="1828800" cy="1828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8131" y="3864152"/>
            <a:ext cx="1828800" cy="1828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7713" y="3864152"/>
            <a:ext cx="1630128" cy="1828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6" name="Rectangle 15"/>
          <p:cNvSpPr/>
          <p:nvPr/>
        </p:nvSpPr>
        <p:spPr>
          <a:xfrm>
            <a:off x="0" y="409954"/>
            <a:ext cx="12192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Example Activities</a:t>
            </a:r>
          </a:p>
        </p:txBody>
      </p:sp>
    </p:spTree>
    <p:extLst>
      <p:ext uri="{BB962C8B-B14F-4D97-AF65-F5344CB8AC3E}">
        <p14:creationId xmlns:p14="http://schemas.microsoft.com/office/powerpoint/2010/main" val="3900230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9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4" repeatCount="indefinite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</p:childTnLst>
        </p:cTn>
      </p:par>
    </p:tnLst>
    <p:bldLst>
      <p:bldP spid="1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Red Abstract Paper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grayscl/>
            <a:lum bright="-25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81052" y="179173"/>
            <a:ext cx="11229897" cy="6499654"/>
          </a:xfrm>
          <a:prstGeom prst="roundRect">
            <a:avLst/>
          </a:prstGeom>
          <a:solidFill>
            <a:schemeClr val="bg1">
              <a:alpha val="67000"/>
            </a:schemeClr>
          </a:solidFill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400" dirty="0">
              <a:solidFill>
                <a:schemeClr val="tx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076324" y="1356104"/>
            <a:ext cx="1004887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Blip>
                <a:blip r:embed="rId5"/>
              </a:buBlip>
            </a:pPr>
            <a:r>
              <a:rPr lang="en-US" sz="36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Describe your favorite painting in Bailey Hall exhibit, then attempt to draw it using a web tool </a:t>
            </a:r>
            <a:r>
              <a:rPr lang="en-US" sz="3600" i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(AwwApp.com)</a:t>
            </a:r>
            <a:endParaRPr lang="en-US" sz="3600" b="1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9711" y="3158208"/>
            <a:ext cx="2093120" cy="327250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9359" y="3156301"/>
            <a:ext cx="1842931" cy="327632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9169" y="3421606"/>
            <a:ext cx="2622769" cy="274571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" name="Rectangle 9"/>
          <p:cNvSpPr/>
          <p:nvPr/>
        </p:nvSpPr>
        <p:spPr>
          <a:xfrm>
            <a:off x="0" y="409954"/>
            <a:ext cx="12192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Example Activities</a:t>
            </a:r>
          </a:p>
        </p:txBody>
      </p:sp>
    </p:spTree>
    <p:extLst>
      <p:ext uri="{BB962C8B-B14F-4D97-AF65-F5344CB8AC3E}">
        <p14:creationId xmlns:p14="http://schemas.microsoft.com/office/powerpoint/2010/main" val="2438608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98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3" repeatCount="indefinite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Red Abstract Paper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grayscl/>
            <a:lum bright="-25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81052" y="179173"/>
            <a:ext cx="11229897" cy="6499654"/>
          </a:xfrm>
          <a:prstGeom prst="roundRect">
            <a:avLst/>
          </a:prstGeom>
          <a:solidFill>
            <a:schemeClr val="bg1">
              <a:alpha val="67000"/>
            </a:schemeClr>
          </a:solidFill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400" dirty="0">
              <a:solidFill>
                <a:schemeClr val="tx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076325" y="1512457"/>
            <a:ext cx="1003935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Blip>
                <a:blip r:embed="rId5"/>
              </a:buBlip>
            </a:pPr>
            <a:r>
              <a:rPr lang="en-US" sz="36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Play games and compete for record scores </a:t>
            </a:r>
            <a:r>
              <a:rPr lang="en-US" sz="3600" i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(Quizlet.com)</a:t>
            </a:r>
            <a:endParaRPr lang="en-US" sz="3600" b="1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5135" y="3081237"/>
            <a:ext cx="2133600" cy="32004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5377" y="3081237"/>
            <a:ext cx="2347454" cy="32004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9169" y="3081237"/>
            <a:ext cx="1799325" cy="32004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Rectangle 11"/>
          <p:cNvSpPr/>
          <p:nvPr/>
        </p:nvSpPr>
        <p:spPr>
          <a:xfrm>
            <a:off x="0" y="409954"/>
            <a:ext cx="12192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Example Activities</a:t>
            </a:r>
          </a:p>
        </p:txBody>
      </p:sp>
    </p:spTree>
    <p:extLst>
      <p:ext uri="{BB962C8B-B14F-4D97-AF65-F5344CB8AC3E}">
        <p14:creationId xmlns:p14="http://schemas.microsoft.com/office/powerpoint/2010/main" val="5888212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98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3" repeatCount="indefinite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Red Abstract Paper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grayscl/>
            <a:lum bright="-25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81052" y="179173"/>
            <a:ext cx="11229897" cy="6499654"/>
          </a:xfrm>
          <a:prstGeom prst="roundRect">
            <a:avLst/>
          </a:prstGeom>
          <a:solidFill>
            <a:schemeClr val="bg1">
              <a:alpha val="67000"/>
            </a:schemeClr>
          </a:solidFill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400" dirty="0">
              <a:solidFill>
                <a:schemeClr val="tx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085850" y="1564065"/>
            <a:ext cx="10058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Blip>
                <a:blip r:embed="rId5"/>
              </a:buBlip>
            </a:pPr>
            <a:r>
              <a:rPr lang="en-US" sz="36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Take a quiz with branching results            </a:t>
            </a:r>
            <a:r>
              <a:rPr lang="en-US" sz="3600" i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(Quiz-Maker.com)</a:t>
            </a:r>
            <a:endParaRPr lang="en-US" sz="3600" b="1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9169" y="3078332"/>
            <a:ext cx="2133600" cy="32004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2606" y="3078332"/>
            <a:ext cx="1800225" cy="32004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6231" y="3078332"/>
            <a:ext cx="2532913" cy="32004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Rectangle 8"/>
          <p:cNvSpPr/>
          <p:nvPr/>
        </p:nvSpPr>
        <p:spPr>
          <a:xfrm>
            <a:off x="0" y="409954"/>
            <a:ext cx="12192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Example Activities</a:t>
            </a:r>
          </a:p>
        </p:txBody>
      </p:sp>
    </p:spTree>
    <p:extLst>
      <p:ext uri="{BB962C8B-B14F-4D97-AF65-F5344CB8AC3E}">
        <p14:creationId xmlns:p14="http://schemas.microsoft.com/office/powerpoint/2010/main" val="3426199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98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3" repeatCount="indefinite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Red Abstract Paper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grayscl/>
            <a:lum bright="-25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81052" y="179173"/>
            <a:ext cx="11229897" cy="6499654"/>
          </a:xfrm>
          <a:prstGeom prst="roundRect">
            <a:avLst/>
          </a:prstGeom>
          <a:solidFill>
            <a:schemeClr val="bg1">
              <a:alpha val="67000"/>
            </a:schemeClr>
          </a:solidFill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400" dirty="0">
              <a:solidFill>
                <a:schemeClr val="tx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066800" y="1743238"/>
            <a:ext cx="10058400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Blip>
                <a:blip r:embed="rId5"/>
              </a:buBlip>
            </a:pPr>
            <a:r>
              <a:rPr lang="en-US" sz="36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Challenge is good!</a:t>
            </a:r>
          </a:p>
          <a:p>
            <a:pPr marL="1028700" lvl="1" indent="-571500">
              <a:buBlip>
                <a:blip r:embed="rId6"/>
              </a:buBlip>
            </a:pPr>
            <a:r>
              <a:rPr lang="en-US" sz="2400" i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“It was interesting trying to find them; they were clever hiding spots. I felt accomplished when I found one.” – Student</a:t>
            </a:r>
          </a:p>
          <a:p>
            <a:pPr marL="571500" indent="-571500">
              <a:buBlip>
                <a:blip r:embed="rId5"/>
              </a:buBlip>
            </a:pPr>
            <a:r>
              <a:rPr lang="en-US" sz="36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Thrill of the hunt!</a:t>
            </a:r>
          </a:p>
          <a:p>
            <a:pPr marL="1028700" lvl="1" indent="-571500">
              <a:buBlip>
                <a:blip r:embed="rId6"/>
              </a:buBlip>
            </a:pPr>
            <a:r>
              <a:rPr lang="en-US" sz="2400" i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“I enjoyed actually going around campus and finding the codes.” – Natalia</a:t>
            </a:r>
          </a:p>
          <a:p>
            <a:pPr marL="1028700" lvl="1" indent="-571500">
              <a:buBlip>
                <a:blip r:embed="rId6"/>
              </a:buBlip>
            </a:pPr>
            <a:r>
              <a:rPr lang="en-US" sz="2400" i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“I really enjoyed looking for the </a:t>
            </a:r>
            <a:r>
              <a:rPr lang="en-US" sz="2400" i="1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ProfStops</a:t>
            </a:r>
            <a:r>
              <a:rPr lang="en-US" sz="2400" i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 It helped me familiarize myself with the campus.” – Annie</a:t>
            </a:r>
          </a:p>
          <a:p>
            <a:pPr marL="1028700" lvl="1" indent="-571500">
              <a:buBlip>
                <a:blip r:embed="rId6"/>
              </a:buBlip>
            </a:pPr>
            <a:r>
              <a:rPr lang="en-US" sz="2400" i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“[It] required me to be outside and actually walk around.” – Pablo</a:t>
            </a:r>
          </a:p>
          <a:p>
            <a:pPr marL="571500" indent="-571500">
              <a:buBlip>
                <a:blip r:embed="rId5"/>
              </a:buBlip>
            </a:pPr>
            <a:r>
              <a:rPr lang="en-US" sz="36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Don’t jeopardize accessibility!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409954"/>
            <a:ext cx="12192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Choose Locations Wisely</a:t>
            </a:r>
          </a:p>
        </p:txBody>
      </p:sp>
    </p:spTree>
    <p:extLst>
      <p:ext uri="{BB962C8B-B14F-4D97-AF65-F5344CB8AC3E}">
        <p14:creationId xmlns:p14="http://schemas.microsoft.com/office/powerpoint/2010/main" val="818985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98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47" repeatCount="indefinite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  <p:bldLst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Red Abstract Paper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grayscl/>
            <a:lum bright="-25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81052" y="179173"/>
            <a:ext cx="11229897" cy="6499654"/>
          </a:xfrm>
          <a:prstGeom prst="roundRect">
            <a:avLst/>
          </a:prstGeom>
          <a:solidFill>
            <a:schemeClr val="bg1">
              <a:alpha val="67000"/>
            </a:schemeClr>
          </a:solidFill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400" dirty="0">
              <a:solidFill>
                <a:schemeClr val="tx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076324" y="2745164"/>
            <a:ext cx="741189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Blip>
                <a:blip r:embed="rId5"/>
              </a:buBlip>
            </a:pPr>
            <a:r>
              <a:rPr lang="en-US" sz="36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Plan from the beginning how you will deploy activity and how long students should spend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409954"/>
            <a:ext cx="12192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Gauge Time Frame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0046" y="2358835"/>
            <a:ext cx="2247619" cy="2526984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43897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98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0" repeatCount="indefinite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  <p:bldLst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Red Abstract Paper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grayscl/>
            <a:lum bright="-25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9" name="Rounded Rectangle 18"/>
          <p:cNvSpPr/>
          <p:nvPr/>
        </p:nvSpPr>
        <p:spPr>
          <a:xfrm>
            <a:off x="276592" y="179173"/>
            <a:ext cx="4308377" cy="6499654"/>
          </a:xfrm>
          <a:prstGeom prst="roundRect">
            <a:avLst/>
          </a:prstGeom>
          <a:solidFill>
            <a:schemeClr val="bg1">
              <a:alpha val="67000"/>
            </a:schemeClr>
          </a:solidFill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400" dirty="0">
              <a:solidFill>
                <a:schemeClr val="tx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76595" y="252726"/>
            <a:ext cx="430837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Narrative</a:t>
            </a:r>
          </a:p>
        </p:txBody>
      </p:sp>
      <p:sp>
        <p:nvSpPr>
          <p:cNvPr id="21" name="Rectangle 20"/>
          <p:cNvSpPr/>
          <p:nvPr/>
        </p:nvSpPr>
        <p:spPr>
          <a:xfrm>
            <a:off x="276595" y="944662"/>
            <a:ext cx="430837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Control</a:t>
            </a:r>
          </a:p>
        </p:txBody>
      </p:sp>
      <p:sp>
        <p:nvSpPr>
          <p:cNvPr id="22" name="Rectangle 21"/>
          <p:cNvSpPr/>
          <p:nvPr/>
        </p:nvSpPr>
        <p:spPr>
          <a:xfrm>
            <a:off x="276595" y="1636598"/>
            <a:ext cx="430837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Challenge</a:t>
            </a:r>
          </a:p>
        </p:txBody>
      </p:sp>
      <p:sp>
        <p:nvSpPr>
          <p:cNvPr id="23" name="Rectangle 22"/>
          <p:cNvSpPr/>
          <p:nvPr/>
        </p:nvSpPr>
        <p:spPr>
          <a:xfrm>
            <a:off x="276595" y="2328534"/>
            <a:ext cx="430837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Risk</a:t>
            </a:r>
          </a:p>
        </p:txBody>
      </p:sp>
      <p:sp>
        <p:nvSpPr>
          <p:cNvPr id="24" name="Rectangle 23"/>
          <p:cNvSpPr/>
          <p:nvPr/>
        </p:nvSpPr>
        <p:spPr>
          <a:xfrm>
            <a:off x="276594" y="3020470"/>
            <a:ext cx="430837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Feedback</a:t>
            </a:r>
          </a:p>
        </p:txBody>
      </p:sp>
      <p:sp>
        <p:nvSpPr>
          <p:cNvPr id="25" name="Rectangle 24"/>
          <p:cNvSpPr/>
          <p:nvPr/>
        </p:nvSpPr>
        <p:spPr>
          <a:xfrm>
            <a:off x="276593" y="3712406"/>
            <a:ext cx="430837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Progress</a:t>
            </a:r>
          </a:p>
        </p:txBody>
      </p:sp>
      <p:sp>
        <p:nvSpPr>
          <p:cNvPr id="26" name="Rectangle 25"/>
          <p:cNvSpPr/>
          <p:nvPr/>
        </p:nvSpPr>
        <p:spPr>
          <a:xfrm>
            <a:off x="276593" y="4404342"/>
            <a:ext cx="430837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Mastery</a:t>
            </a:r>
          </a:p>
        </p:txBody>
      </p:sp>
      <p:sp>
        <p:nvSpPr>
          <p:cNvPr id="27" name="Rectangle 26"/>
          <p:cNvSpPr/>
          <p:nvPr/>
        </p:nvSpPr>
        <p:spPr>
          <a:xfrm>
            <a:off x="276592" y="5788215"/>
            <a:ext cx="430838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Collaboration</a:t>
            </a:r>
          </a:p>
        </p:txBody>
      </p:sp>
      <p:sp>
        <p:nvSpPr>
          <p:cNvPr id="28" name="Rectangle 27"/>
          <p:cNvSpPr/>
          <p:nvPr/>
        </p:nvSpPr>
        <p:spPr>
          <a:xfrm>
            <a:off x="276592" y="5096278"/>
            <a:ext cx="430838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Social</a:t>
            </a: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8327" y="502445"/>
            <a:ext cx="7060315" cy="5853111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6688" y="3567447"/>
            <a:ext cx="938623" cy="914400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2317" y="3567447"/>
            <a:ext cx="945085" cy="914400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0757" y="3543892"/>
            <a:ext cx="953861" cy="1042730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3439" y="3567447"/>
            <a:ext cx="902127" cy="914400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0821" y="3567447"/>
            <a:ext cx="902127" cy="914400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4321" y="5005724"/>
            <a:ext cx="962845" cy="914400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4859" y="5005724"/>
            <a:ext cx="902127" cy="914400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8484" y="5013889"/>
            <a:ext cx="957358" cy="914400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0678" y="4993178"/>
            <a:ext cx="890178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702302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980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3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3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"/>
                            </p:stCondLst>
                            <p:childTnLst>
                              <p:par>
                                <p:cTn id="1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" fill="hold"/>
                                        <p:tgtEl>
                                          <p:spTgt spid="33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"/>
                            </p:stCondLst>
                            <p:childTnLst>
                              <p:par>
                                <p:cTn id="1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" dur="100" fill="hold"/>
                                        <p:tgtEl>
                                          <p:spTgt spid="33"/>
                                        </p:tgtEl>
                                      </p:cBhvr>
                                      <p:by x="90000" y="90000"/>
                                    </p:animScale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3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3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"/>
                            </p:stCondLst>
                            <p:childTnLst>
                              <p:par>
                                <p:cTn id="31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2" dur="100" fill="hold"/>
                                        <p:tgtEl>
                                          <p:spTgt spid="34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00"/>
                            </p:stCondLst>
                            <p:childTnLst>
                              <p:par>
                                <p:cTn id="34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5" dur="100" fill="hold"/>
                                        <p:tgtEl>
                                          <p:spTgt spid="34"/>
                                        </p:tgtEl>
                                      </p:cBhvr>
                                      <p:by x="90000" y="90000"/>
                                    </p:animScale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3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3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"/>
                            </p:stCondLst>
                            <p:childTnLst>
                              <p:par>
                                <p:cTn id="47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8" dur="100" fill="hold"/>
                                        <p:tgtEl>
                                          <p:spTgt spid="35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"/>
                            </p:stCondLst>
                            <p:childTnLst>
                              <p:par>
                                <p:cTn id="50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1" dur="100" fill="hold"/>
                                        <p:tgtEl>
                                          <p:spTgt spid="35"/>
                                        </p:tgtEl>
                                      </p:cBhvr>
                                      <p:by x="90000" y="90000"/>
                                    </p:animScale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3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3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3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300"/>
                            </p:stCondLst>
                            <p:childTnLst>
                              <p:par>
                                <p:cTn id="63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4" dur="100" fill="hold"/>
                                        <p:tgtEl>
                                          <p:spTgt spid="36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400"/>
                            </p:stCondLst>
                            <p:childTnLst>
                              <p:par>
                                <p:cTn id="66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7" dur="100" fill="hold"/>
                                        <p:tgtEl>
                                          <p:spTgt spid="36"/>
                                        </p:tgtEl>
                                      </p:cBhvr>
                                      <p:by x="90000" y="90000"/>
                                    </p:animScale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3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3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3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300"/>
                            </p:stCondLst>
                            <p:childTnLst>
                              <p:par>
                                <p:cTn id="79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0" dur="100" fill="hold"/>
                                        <p:tgtEl>
                                          <p:spTgt spid="37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400"/>
                            </p:stCondLst>
                            <p:childTnLst>
                              <p:par>
                                <p:cTn id="82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3" dur="100" fill="hold"/>
                                        <p:tgtEl>
                                          <p:spTgt spid="37"/>
                                        </p:tgtEl>
                                      </p:cBhvr>
                                      <p:by x="90000" y="90000"/>
                                    </p:animScale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3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3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3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300"/>
                            </p:stCondLst>
                            <p:childTnLst>
                              <p:par>
                                <p:cTn id="9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6" dur="100" fill="hold"/>
                                        <p:tgtEl>
                                          <p:spTgt spid="38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400"/>
                            </p:stCondLst>
                            <p:childTnLst>
                              <p:par>
                                <p:cTn id="9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9" dur="100" fill="hold"/>
                                        <p:tgtEl>
                                          <p:spTgt spid="38"/>
                                        </p:tgtEl>
                                      </p:cBhvr>
                                      <p:by x="90000" y="90000"/>
                                    </p:animScale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3" repeatCount="indefinite" fill="hold" display="0">
                  <p:stCondLst>
                    <p:cond delay="indefinite"/>
                  </p:stCondLst>
                </p:cTn>
                <p:tgtEl>
                  <p:spTgt spid="17"/>
                </p:tgtEl>
              </p:cMediaNode>
            </p:video>
          </p:childTnLst>
        </p:cTn>
      </p:par>
    </p:tnLst>
    <p:bldLst>
      <p:bldP spid="23" grpId="0"/>
      <p:bldP spid="24" grpId="0"/>
      <p:bldP spid="25" grpId="0"/>
      <p:bldP spid="26" grpId="0"/>
      <p:bldP spid="27" grpId="0"/>
      <p:bldP spid="2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Red Abstract Paper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grayscl/>
            <a:lum bright="-25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81052" y="179173"/>
            <a:ext cx="11229897" cy="6499654"/>
          </a:xfrm>
          <a:prstGeom prst="roundRect">
            <a:avLst/>
          </a:prstGeom>
          <a:solidFill>
            <a:schemeClr val="bg1">
              <a:alpha val="67000"/>
            </a:schemeClr>
          </a:solidFill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400" dirty="0">
              <a:solidFill>
                <a:schemeClr val="tx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085850" y="2745164"/>
            <a:ext cx="659181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Blip>
                <a:blip r:embed="rId5"/>
              </a:buBlip>
            </a:pPr>
            <a:r>
              <a:rPr lang="en-US" sz="36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Allow students to work together, but still submit individually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409954"/>
            <a:ext cx="12192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Let Students Collaborate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10817">
            <a:off x="7751244" y="1697138"/>
            <a:ext cx="3120854" cy="41611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Rectangle 8"/>
          <p:cNvSpPr/>
          <p:nvPr/>
        </p:nvSpPr>
        <p:spPr>
          <a:xfrm>
            <a:off x="7460422" y="6066363"/>
            <a:ext cx="3116962" cy="4385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1200" b="1" dirty="0">
                <a:latin typeface="Lato Black" panose="020F0502020204030203" pitchFamily="34" charset="0"/>
                <a:ea typeface="Lato" panose="020F0502020204030203" pitchFamily="34" charset="0"/>
                <a:cs typeface="Lato Black" panose="020F0502020204030203" pitchFamily="34" charset="0"/>
              </a:rPr>
              <a:t>アグリパッカー </a:t>
            </a:r>
            <a:r>
              <a:rPr lang="en-US" altLang="ja-JP" sz="1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(</a:t>
            </a:r>
            <a:r>
              <a:rPr lang="en-US" altLang="ja-JP" sz="12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Aguripakkaa</a:t>
            </a:r>
            <a:r>
              <a:rPr lang="en-US" altLang="ja-JP" sz="1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)</a:t>
            </a:r>
            <a:endParaRPr lang="en-US" sz="12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ctr"/>
            <a:r>
              <a:rPr lang="en-US" sz="1050" i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http://www.pixiv.net/member.php?id=2953980</a:t>
            </a:r>
          </a:p>
        </p:txBody>
      </p:sp>
    </p:spTree>
    <p:extLst>
      <p:ext uri="{BB962C8B-B14F-4D97-AF65-F5344CB8AC3E}">
        <p14:creationId xmlns:p14="http://schemas.microsoft.com/office/powerpoint/2010/main" val="319411649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98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2" repeatCount="indefinite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  <p:bldLst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Red Abstract Paper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grayscl/>
            <a:lum bright="-25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9" name="Rounded Rectangle 18"/>
          <p:cNvSpPr/>
          <p:nvPr/>
        </p:nvSpPr>
        <p:spPr>
          <a:xfrm>
            <a:off x="276592" y="179173"/>
            <a:ext cx="4308377" cy="6499654"/>
          </a:xfrm>
          <a:prstGeom prst="roundRect">
            <a:avLst/>
          </a:prstGeom>
          <a:solidFill>
            <a:schemeClr val="bg1">
              <a:alpha val="67000"/>
            </a:schemeClr>
          </a:solidFill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400" dirty="0">
              <a:solidFill>
                <a:schemeClr val="tx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76595" y="252726"/>
            <a:ext cx="430837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Narrative</a:t>
            </a:r>
          </a:p>
        </p:txBody>
      </p:sp>
      <p:sp>
        <p:nvSpPr>
          <p:cNvPr id="21" name="Rectangle 20"/>
          <p:cNvSpPr/>
          <p:nvPr/>
        </p:nvSpPr>
        <p:spPr>
          <a:xfrm>
            <a:off x="276595" y="944662"/>
            <a:ext cx="430837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Control</a:t>
            </a:r>
          </a:p>
        </p:txBody>
      </p:sp>
      <p:sp>
        <p:nvSpPr>
          <p:cNvPr id="22" name="Rectangle 21"/>
          <p:cNvSpPr/>
          <p:nvPr/>
        </p:nvSpPr>
        <p:spPr>
          <a:xfrm>
            <a:off x="276595" y="1636598"/>
            <a:ext cx="430837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Challenge</a:t>
            </a:r>
          </a:p>
        </p:txBody>
      </p:sp>
      <p:sp>
        <p:nvSpPr>
          <p:cNvPr id="23" name="Rectangle 22"/>
          <p:cNvSpPr/>
          <p:nvPr/>
        </p:nvSpPr>
        <p:spPr>
          <a:xfrm>
            <a:off x="276595" y="2328534"/>
            <a:ext cx="430837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Risk</a:t>
            </a:r>
          </a:p>
        </p:txBody>
      </p:sp>
      <p:sp>
        <p:nvSpPr>
          <p:cNvPr id="24" name="Rectangle 23"/>
          <p:cNvSpPr/>
          <p:nvPr/>
        </p:nvSpPr>
        <p:spPr>
          <a:xfrm>
            <a:off x="276594" y="3020470"/>
            <a:ext cx="430837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Feedback</a:t>
            </a:r>
          </a:p>
        </p:txBody>
      </p:sp>
      <p:sp>
        <p:nvSpPr>
          <p:cNvPr id="25" name="Rectangle 24"/>
          <p:cNvSpPr/>
          <p:nvPr/>
        </p:nvSpPr>
        <p:spPr>
          <a:xfrm>
            <a:off x="276593" y="3712406"/>
            <a:ext cx="430837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Progress</a:t>
            </a:r>
          </a:p>
        </p:txBody>
      </p:sp>
      <p:sp>
        <p:nvSpPr>
          <p:cNvPr id="26" name="Rectangle 25"/>
          <p:cNvSpPr/>
          <p:nvPr/>
        </p:nvSpPr>
        <p:spPr>
          <a:xfrm>
            <a:off x="276593" y="4404342"/>
            <a:ext cx="430837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Mastery</a:t>
            </a:r>
          </a:p>
        </p:txBody>
      </p:sp>
      <p:sp>
        <p:nvSpPr>
          <p:cNvPr id="27" name="Rectangle 26"/>
          <p:cNvSpPr/>
          <p:nvPr/>
        </p:nvSpPr>
        <p:spPr>
          <a:xfrm>
            <a:off x="276592" y="5788215"/>
            <a:ext cx="430838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Collaboration</a:t>
            </a:r>
          </a:p>
        </p:txBody>
      </p:sp>
      <p:sp>
        <p:nvSpPr>
          <p:cNvPr id="28" name="Rectangle 27"/>
          <p:cNvSpPr/>
          <p:nvPr/>
        </p:nvSpPr>
        <p:spPr>
          <a:xfrm>
            <a:off x="276592" y="5096278"/>
            <a:ext cx="430838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Social</a:t>
            </a: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8327" y="502445"/>
            <a:ext cx="7060315" cy="5853111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6688" y="3567447"/>
            <a:ext cx="938623" cy="914400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2317" y="3567447"/>
            <a:ext cx="945085" cy="914400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0757" y="3543892"/>
            <a:ext cx="953861" cy="1042730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3439" y="3567447"/>
            <a:ext cx="902127" cy="914400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0821" y="3567447"/>
            <a:ext cx="902127" cy="914400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4321" y="5005724"/>
            <a:ext cx="962845" cy="914400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4859" y="5005724"/>
            <a:ext cx="902127" cy="914400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8484" y="5013889"/>
            <a:ext cx="957358" cy="914400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0678" y="4993178"/>
            <a:ext cx="890178" cy="9144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3752" y="502920"/>
            <a:ext cx="7046095" cy="5845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5906251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980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7" repeatCount="indefinite" fill="hold" display="0">
                  <p:stCondLst>
                    <p:cond delay="indefinite"/>
                  </p:stCondLst>
                </p:cTn>
                <p:tgtEl>
                  <p:spTgt spid="17"/>
                </p:tgtEl>
              </p:cMediaNode>
            </p:video>
          </p:childTnLst>
        </p:cTn>
      </p:par>
    </p:tnLst>
    <p:bldLst>
      <p:bldP spid="19" grpId="0" animBg="1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68779"/>
            <a:ext cx="10058400" cy="466997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690254"/>
            <a:ext cx="10058400" cy="56578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0408" y="5622119"/>
            <a:ext cx="378582" cy="381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497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Red Abstract Paper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grayscl/>
            <a:lum bright="-25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00150"/>
            <a:ext cx="10058400" cy="56578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5660" y="431793"/>
            <a:ext cx="2211991" cy="2211991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3251" y="184965"/>
            <a:ext cx="2328397" cy="5389418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sp>
        <p:nvSpPr>
          <p:cNvPr id="7" name="Rounded Rectangular Callout 6"/>
          <p:cNvSpPr/>
          <p:nvPr/>
        </p:nvSpPr>
        <p:spPr>
          <a:xfrm>
            <a:off x="4030081" y="2158899"/>
            <a:ext cx="4308377" cy="2176100"/>
          </a:xfrm>
          <a:prstGeom prst="wedgeRoundRectCallout">
            <a:avLst>
              <a:gd name="adj1" fmla="val 60203"/>
              <a:gd name="adj2" fmla="val -33000"/>
              <a:gd name="adj3" fmla="val 16667"/>
            </a:avLst>
          </a:prstGeom>
          <a:solidFill>
            <a:schemeClr val="bg1">
              <a:alpha val="67000"/>
            </a:schemeClr>
          </a:solidFill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400" dirty="0">
              <a:solidFill>
                <a:schemeClr val="tx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030081" y="2369786"/>
            <a:ext cx="430837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You may have outsmarted my henchmen…</a:t>
            </a:r>
          </a:p>
        </p:txBody>
      </p:sp>
      <p:sp>
        <p:nvSpPr>
          <p:cNvPr id="10" name="Rectangle 9"/>
          <p:cNvSpPr/>
          <p:nvPr/>
        </p:nvSpPr>
        <p:spPr>
          <a:xfrm>
            <a:off x="4030081" y="2369786"/>
            <a:ext cx="430837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…but you’ll never be strong enough to defeat me!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030081" y="2369786"/>
            <a:ext cx="430837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This legendary Pokémon will be mine… FOREVER!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030081" y="2923784"/>
            <a:ext cx="430837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MUAH HA </a:t>
            </a:r>
            <a:r>
              <a:rPr lang="en-US" sz="3600" dirty="0" err="1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HA</a:t>
            </a:r>
            <a:r>
              <a:rPr lang="en-US" sz="36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!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00150"/>
            <a:ext cx="10058400" cy="565785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98079"/>
            <a:ext cx="10058400" cy="5657850"/>
          </a:xfrm>
          <a:prstGeom prst="rect">
            <a:avLst/>
          </a:prstGeom>
        </p:spPr>
      </p:pic>
      <p:sp>
        <p:nvSpPr>
          <p:cNvPr id="16" name="Rounded Rectangle 15"/>
          <p:cNvSpPr/>
          <p:nvPr/>
        </p:nvSpPr>
        <p:spPr>
          <a:xfrm>
            <a:off x="4909751" y="179173"/>
            <a:ext cx="6787979" cy="6499654"/>
          </a:xfrm>
          <a:prstGeom prst="roundRect">
            <a:avLst/>
          </a:prstGeom>
          <a:solidFill>
            <a:schemeClr val="bg1">
              <a:alpha val="67000"/>
            </a:schemeClr>
          </a:solidFill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400" dirty="0">
              <a:solidFill>
                <a:schemeClr val="tx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6597" y="-302277"/>
            <a:ext cx="5714286" cy="5714286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4909751" y="409954"/>
            <a:ext cx="67879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Final Challenge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909750" y="3841399"/>
            <a:ext cx="67879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To topple Team Rocket’s nefarious leader, join forces!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909749" y="5168358"/>
            <a:ext cx="67879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Can you devise a plan clever enough to take him down?</a:t>
            </a:r>
          </a:p>
        </p:txBody>
      </p:sp>
    </p:spTree>
    <p:extLst>
      <p:ext uri="{BB962C8B-B14F-4D97-AF65-F5344CB8AC3E}">
        <p14:creationId xmlns:p14="http://schemas.microsoft.com/office/powerpoint/2010/main" val="2012724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980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3" repeatCount="indefinite" fill="hold" display="0">
                  <p:stCondLst>
                    <p:cond delay="indefinite"/>
                  </p:stCondLst>
                </p:cTn>
                <p:tgtEl>
                  <p:spTgt spid="17"/>
                </p:tgtEl>
              </p:cMediaNode>
            </p:video>
          </p:childTnLst>
        </p:cTn>
      </p:par>
    </p:tnLst>
    <p:bldLst>
      <p:bldP spid="7" grpId="0" animBg="1"/>
      <p:bldP spid="7" grpId="1" animBg="1"/>
      <p:bldP spid="8" grpId="0"/>
      <p:bldP spid="8" grpId="1"/>
      <p:bldP spid="10" grpId="0"/>
      <p:bldP spid="10" grpId="1"/>
      <p:bldP spid="11" grpId="0"/>
      <p:bldP spid="11" grpId="1"/>
      <p:bldP spid="12" grpId="0"/>
      <p:bldP spid="12" grpId="1"/>
      <p:bldP spid="16" grpId="0" animBg="1"/>
      <p:bldP spid="18" grpId="0"/>
      <p:bldP spid="19" grpId="0"/>
      <p:bldP spid="2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Red Abstract Paper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grayscl/>
            <a:lum bright="-25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81052" y="179173"/>
            <a:ext cx="11229897" cy="6499654"/>
          </a:xfrm>
          <a:prstGeom prst="roundRect">
            <a:avLst/>
          </a:prstGeom>
          <a:solidFill>
            <a:schemeClr val="bg1">
              <a:alpha val="67000"/>
            </a:schemeClr>
          </a:solidFill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400" dirty="0">
              <a:solidFill>
                <a:schemeClr val="tx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085850" y="1333284"/>
            <a:ext cx="1003935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Blip>
                <a:blip r:embed="rId5"/>
              </a:buBlip>
            </a:pPr>
            <a:r>
              <a:rPr lang="en-US" sz="36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How might you gamify aspects of your courses or existing assignments and activities?</a:t>
            </a:r>
          </a:p>
          <a:p>
            <a:endParaRPr lang="en-US" sz="3600" b="1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571500" indent="-571500">
              <a:buBlip>
                <a:blip r:embed="rId5"/>
              </a:buBlip>
            </a:pPr>
            <a:r>
              <a:rPr lang="en-US" sz="36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What are some themes or activities you might include?</a:t>
            </a:r>
          </a:p>
          <a:p>
            <a:endParaRPr lang="en-US" sz="3600" b="1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571500" indent="-571500">
              <a:buBlip>
                <a:blip r:embed="rId5"/>
              </a:buBlip>
            </a:pPr>
            <a:r>
              <a:rPr lang="en-US" sz="36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How could you collaborate with another instructor or department?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409954"/>
            <a:ext cx="12192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Discussion</a:t>
            </a:r>
          </a:p>
        </p:txBody>
      </p:sp>
    </p:spTree>
    <p:extLst>
      <p:ext uri="{BB962C8B-B14F-4D97-AF65-F5344CB8AC3E}">
        <p14:creationId xmlns:p14="http://schemas.microsoft.com/office/powerpoint/2010/main" val="344831946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98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2" repeatCount="indefinite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Teal Grid - Light Blue [Small File]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3162" y="0"/>
            <a:ext cx="8572500" cy="685800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909751" y="179173"/>
            <a:ext cx="6787979" cy="6499654"/>
          </a:xfrm>
          <a:prstGeom prst="roundRect">
            <a:avLst/>
          </a:prstGeom>
          <a:solidFill>
            <a:schemeClr val="bg1">
              <a:alpha val="67000"/>
            </a:schemeClr>
          </a:solidFill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400" dirty="0">
              <a:solidFill>
                <a:schemeClr val="tx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909751" y="409954"/>
            <a:ext cx="67879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Creation Badge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6597" y="-403728"/>
            <a:ext cx="5714286" cy="5714286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4909750" y="3573545"/>
            <a:ext cx="678798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Your hard work has saved the last Pokémon and earned you the ultimate badge!</a:t>
            </a:r>
          </a:p>
        </p:txBody>
      </p:sp>
      <p:sp>
        <p:nvSpPr>
          <p:cNvPr id="10" name="Rectangle 9"/>
          <p:cNvSpPr/>
          <p:nvPr/>
        </p:nvSpPr>
        <p:spPr>
          <a:xfrm>
            <a:off x="4909749" y="5327871"/>
            <a:ext cx="67879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Now it’s up to you to create your own epic adventure!</a:t>
            </a:r>
          </a:p>
        </p:txBody>
      </p:sp>
    </p:spTree>
    <p:extLst>
      <p:ext uri="{BB962C8B-B14F-4D97-AF65-F5344CB8AC3E}">
        <p14:creationId xmlns:p14="http://schemas.microsoft.com/office/powerpoint/2010/main" val="1642362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12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9" repeatCount="indefinite" fill="hold" display="0">
                  <p:stCondLst>
                    <p:cond delay="indefinite"/>
                  </p:stCondLst>
                </p:cTn>
                <p:tgtEl>
                  <p:spTgt spid="17"/>
                </p:tgtEl>
              </p:cMediaNode>
            </p:video>
          </p:childTnLst>
        </p:cTn>
      </p:par>
    </p:tnLst>
    <p:bldLst>
      <p:bldP spid="6" grpId="0"/>
      <p:bldP spid="9" grpId="0"/>
      <p:bldP spid="1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Teal Grid - Light Blue [Small File]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81051" y="179173"/>
            <a:ext cx="11229897" cy="6499654"/>
          </a:xfrm>
          <a:prstGeom prst="roundRect">
            <a:avLst/>
          </a:prstGeom>
          <a:solidFill>
            <a:schemeClr val="bg1">
              <a:alpha val="67000"/>
            </a:schemeClr>
          </a:solidFill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400" dirty="0">
              <a:solidFill>
                <a:schemeClr val="tx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3162" y="0"/>
            <a:ext cx="8572500" cy="68580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409954"/>
            <a:ext cx="12192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Q &amp; A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5601" y="4694375"/>
            <a:ext cx="680643" cy="6858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4396" y="2231033"/>
            <a:ext cx="685800" cy="685800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5787167" y="2112268"/>
            <a:ext cx="592378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i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ProfTrent.com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787165" y="3343939"/>
            <a:ext cx="592378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i="1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TrentHoy</a:t>
            </a:r>
            <a:endParaRPr lang="en-US" sz="5400" b="1" i="1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5787166" y="4575610"/>
            <a:ext cx="592378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i="1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ProfTrent</a:t>
            </a:r>
            <a:endParaRPr lang="en-US" sz="5400" b="1" i="1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855" y="4694375"/>
            <a:ext cx="685800" cy="68580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7252" y="3462704"/>
            <a:ext cx="700087" cy="68580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6975" y="4694375"/>
            <a:ext cx="680643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837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12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5" repeatCount="indefinite" fill="hold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</p:childTnLst>
        </p:cTn>
      </p:par>
    </p:tnLst>
    <p:bldLst>
      <p:bldP spid="15" grpId="0"/>
      <p:bldP spid="16" grpId="0"/>
      <p:bldP spid="1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Teal Grid - Light Blue [Small File]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3162" y="0"/>
            <a:ext cx="8572500" cy="685800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909751" y="179173"/>
            <a:ext cx="6787979" cy="6499654"/>
          </a:xfrm>
          <a:prstGeom prst="roundRect">
            <a:avLst/>
          </a:prstGeom>
          <a:solidFill>
            <a:schemeClr val="bg1">
              <a:alpha val="67000"/>
            </a:schemeClr>
          </a:solidFill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400" dirty="0">
              <a:solidFill>
                <a:schemeClr val="tx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909751" y="409954"/>
            <a:ext cx="67879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Instructions</a:t>
            </a:r>
          </a:p>
        </p:txBody>
      </p:sp>
      <p:sp>
        <p:nvSpPr>
          <p:cNvPr id="8" name="Rectangle 7"/>
          <p:cNvSpPr/>
          <p:nvPr/>
        </p:nvSpPr>
        <p:spPr>
          <a:xfrm>
            <a:off x="5305167" y="1912283"/>
            <a:ext cx="336618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Blip>
                <a:blip r:embed="rId7"/>
              </a:buBlip>
            </a:pPr>
            <a:r>
              <a:rPr lang="en-US" sz="24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Scan the QR code on your </a:t>
            </a:r>
            <a:r>
              <a:rPr lang="en-US" sz="2400" b="1" i="1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MarcelDex</a:t>
            </a:r>
            <a:r>
              <a:rPr lang="en-US" sz="2400" b="1" i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</a:t>
            </a: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77431912"/>
              </p:ext>
            </p:extLst>
          </p:nvPr>
        </p:nvGraphicFramePr>
        <p:xfrm>
          <a:off x="5237799" y="3235725"/>
          <a:ext cx="2301737" cy="1447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6" name="Image" r:id="rId8" imgW="7733160" imgH="4863240" progId="Photoshop.Image.11">
                  <p:embed/>
                </p:oleObj>
              </mc:Choice>
              <mc:Fallback>
                <p:oleObj name="Image" r:id="rId8" imgW="7733160" imgH="4863240" progId="Photoshop.Image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5237799" y="3235725"/>
                        <a:ext cx="2301737" cy="1447387"/>
                      </a:xfrm>
                      <a:prstGeom prst="rect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9"/>
          <p:cNvSpPr/>
          <p:nvPr/>
        </p:nvSpPr>
        <p:spPr>
          <a:xfrm>
            <a:off x="7730193" y="3543919"/>
            <a:ext cx="38285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Blip>
                <a:blip r:embed="rId7"/>
              </a:buBlip>
            </a:pPr>
            <a:r>
              <a:rPr lang="en-US" sz="24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Open the VR image in </a:t>
            </a:r>
            <a:r>
              <a:rPr lang="en-US" sz="2400" b="1" i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Cardboard Camera.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305167" y="5535817"/>
            <a:ext cx="353403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Blip>
                <a:blip r:embed="rId7"/>
              </a:buBlip>
            </a:pPr>
            <a:r>
              <a:rPr lang="en-US" sz="24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Discover your team!</a:t>
            </a:r>
            <a:endParaRPr lang="en-US" sz="2400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2500" y="5430692"/>
            <a:ext cx="1768065" cy="132604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4136" y="5430692"/>
            <a:ext cx="1768065" cy="132604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3318" y="4440600"/>
            <a:ext cx="1768065" cy="132604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4302" y="1651310"/>
            <a:ext cx="2326095" cy="134413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7" name="Rounded Rectangle 16"/>
          <p:cNvSpPr/>
          <p:nvPr/>
        </p:nvSpPr>
        <p:spPr>
          <a:xfrm>
            <a:off x="276592" y="179173"/>
            <a:ext cx="11642050" cy="1945191"/>
          </a:xfrm>
          <a:prstGeom prst="roundRect">
            <a:avLst/>
          </a:prstGeom>
          <a:solidFill>
            <a:schemeClr val="bg1">
              <a:alpha val="67000"/>
            </a:schemeClr>
          </a:solidFill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400" dirty="0">
              <a:solidFill>
                <a:schemeClr val="tx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409954"/>
            <a:ext cx="121920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8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Prof Trent’s Lab</a:t>
            </a:r>
          </a:p>
        </p:txBody>
      </p:sp>
    </p:spTree>
    <p:extLst>
      <p:ext uri="{BB962C8B-B14F-4D97-AF65-F5344CB8AC3E}">
        <p14:creationId xmlns:p14="http://schemas.microsoft.com/office/powerpoint/2010/main" val="588544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5712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1" repeatCount="indefinite" fill="hold" display="0">
                  <p:stCondLst>
                    <p:cond delay="indefinite"/>
                  </p:stCondLst>
                </p:cTn>
                <p:tgtEl>
                  <p:spTgt spid="19"/>
                </p:tgtEl>
              </p:cMediaNode>
            </p:video>
          </p:childTnLst>
        </p:cTn>
      </p:par>
    </p:tnLst>
    <p:bldLst>
      <p:bldP spid="4" grpId="0" animBg="1"/>
      <p:bldP spid="6" grpId="0"/>
      <p:bldP spid="8" grpId="0"/>
      <p:bldP spid="10" grpId="0"/>
      <p:bldP spid="11" grpId="0"/>
      <p:bldP spid="17" grpId="0" animBg="1"/>
      <p:bldP spid="17" grpId="1" animBg="1"/>
      <p:bldP spid="18" grpId="0"/>
      <p:bldP spid="18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Teal Grid - Light Blue [Small File]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3162" y="0"/>
            <a:ext cx="8572500" cy="685800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909751" y="179173"/>
            <a:ext cx="6787979" cy="6499654"/>
          </a:xfrm>
          <a:prstGeom prst="roundRect">
            <a:avLst/>
          </a:prstGeom>
          <a:solidFill>
            <a:schemeClr val="bg1">
              <a:alpha val="67000"/>
            </a:schemeClr>
          </a:solidFill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400" dirty="0">
              <a:solidFill>
                <a:schemeClr val="tx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909751" y="409954"/>
            <a:ext cx="67879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Instructions</a:t>
            </a:r>
          </a:p>
        </p:txBody>
      </p:sp>
      <p:sp>
        <p:nvSpPr>
          <p:cNvPr id="8" name="Rectangle 7"/>
          <p:cNvSpPr/>
          <p:nvPr/>
        </p:nvSpPr>
        <p:spPr>
          <a:xfrm>
            <a:off x="5206313" y="1682342"/>
            <a:ext cx="6194854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Blip>
                <a:blip r:embed="rId6"/>
              </a:buBlip>
            </a:pPr>
            <a:r>
              <a:rPr lang="en-US" sz="24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Form a party of three with people from other teams.</a:t>
            </a:r>
          </a:p>
          <a:p>
            <a:endParaRPr lang="en-US" sz="800" b="1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571500" indent="-571500">
              <a:buBlip>
                <a:blip r:embed="rId6"/>
              </a:buBlip>
            </a:pPr>
            <a:r>
              <a:rPr lang="en-US" sz="24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Follow the clues in your </a:t>
            </a:r>
            <a:r>
              <a:rPr lang="en-US" sz="2400" b="1" i="1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MarcelDex</a:t>
            </a:r>
            <a:r>
              <a:rPr lang="en-US" sz="24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to find the </a:t>
            </a:r>
            <a:r>
              <a:rPr lang="en-US" sz="2400" b="1" i="1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ProfStops</a:t>
            </a:r>
            <a:r>
              <a:rPr lang="en-US" sz="2400" b="1" i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</a:t>
            </a:r>
          </a:p>
          <a:p>
            <a:endParaRPr lang="en-US" sz="800" b="1" i="1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571500" indent="-571500">
              <a:buBlip>
                <a:blip r:embed="rId6"/>
              </a:buBlip>
            </a:pPr>
            <a:r>
              <a:rPr lang="en-US" sz="24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Scan your team’s code and complete the activity together to earn a badge for your party and points for your team.</a:t>
            </a:r>
          </a:p>
          <a:p>
            <a:endParaRPr lang="en-US" sz="800" b="1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571500" indent="-571500">
              <a:buBlip>
                <a:blip r:embed="rId6"/>
              </a:buBlip>
            </a:pPr>
            <a:r>
              <a:rPr lang="en-US" sz="24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Use the </a:t>
            </a:r>
            <a:r>
              <a:rPr lang="en-US" sz="2400" b="1" i="1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MarcelDex</a:t>
            </a:r>
            <a:r>
              <a:rPr lang="en-US" sz="24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to record anything of interest.</a:t>
            </a:r>
          </a:p>
          <a:p>
            <a:endParaRPr lang="en-US" sz="800" b="1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571500" indent="-571500">
              <a:buBlip>
                <a:blip r:embed="rId6"/>
              </a:buBlip>
            </a:pPr>
            <a:r>
              <a:rPr lang="en-US" sz="24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Try to collect all nine badges and earn the most team points by 11:55am!</a:t>
            </a:r>
          </a:p>
        </p:txBody>
      </p:sp>
    </p:spTree>
    <p:extLst>
      <p:ext uri="{BB962C8B-B14F-4D97-AF65-F5344CB8AC3E}">
        <p14:creationId xmlns:p14="http://schemas.microsoft.com/office/powerpoint/2010/main" val="43859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1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2" repeatCount="indefinite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Teal Grid - Light Blue [Small File]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3162" y="0"/>
            <a:ext cx="8572500" cy="685800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909751" y="179173"/>
            <a:ext cx="6787979" cy="6499654"/>
          </a:xfrm>
          <a:prstGeom prst="roundRect">
            <a:avLst/>
          </a:prstGeom>
          <a:solidFill>
            <a:schemeClr val="bg1">
              <a:alpha val="67000"/>
            </a:schemeClr>
          </a:solidFill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400" dirty="0">
              <a:solidFill>
                <a:schemeClr val="tx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6522" y="5575987"/>
            <a:ext cx="957358" cy="914400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1198" y="1512457"/>
            <a:ext cx="945085" cy="91440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1559" y="1877449"/>
            <a:ext cx="890178" cy="914400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3189" y="5575987"/>
            <a:ext cx="902127" cy="914400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7452" y="3140222"/>
            <a:ext cx="938623" cy="914400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4805" y="4509323"/>
            <a:ext cx="836468" cy="914400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3912" y="1877449"/>
            <a:ext cx="962845" cy="914400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7247" y="4509323"/>
            <a:ext cx="902127" cy="914400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8193" y="3156841"/>
            <a:ext cx="902127" cy="914400"/>
          </a:xfrm>
          <a:prstGeom prst="rect">
            <a:avLst/>
          </a:prstGeom>
        </p:spPr>
      </p:pic>
      <p:sp>
        <p:nvSpPr>
          <p:cNvPr id="34" name="Rectangle 33"/>
          <p:cNvSpPr/>
          <p:nvPr/>
        </p:nvSpPr>
        <p:spPr>
          <a:xfrm>
            <a:off x="4909751" y="251392"/>
            <a:ext cx="678798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Calculating Results…</a:t>
            </a:r>
          </a:p>
        </p:txBody>
      </p:sp>
    </p:spTree>
    <p:extLst>
      <p:ext uri="{BB962C8B-B14F-4D97-AF65-F5344CB8AC3E}">
        <p14:creationId xmlns:p14="http://schemas.microsoft.com/office/powerpoint/2010/main" val="2113015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12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5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0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5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48" repeatCount="indefinite" fill="hold" display="0">
                  <p:stCondLst>
                    <p:cond delay="indefinite"/>
                  </p:stCondLst>
                </p:cTn>
                <p:tgtEl>
                  <p:spTgt spid="21"/>
                </p:tgtEl>
              </p:cMediaNode>
            </p:video>
          </p:childTnLst>
        </p:cTn>
      </p:par>
    </p:tnLst>
    <p:bldLst>
      <p:bldP spid="3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Teal Grid - Light Blue [Small File]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3162" y="0"/>
            <a:ext cx="8572500" cy="685800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909751" y="179173"/>
            <a:ext cx="6787979" cy="6499654"/>
          </a:xfrm>
          <a:prstGeom prst="roundRect">
            <a:avLst/>
          </a:prstGeom>
          <a:solidFill>
            <a:schemeClr val="bg1">
              <a:alpha val="67000"/>
            </a:schemeClr>
          </a:solidFill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400" dirty="0">
              <a:solidFill>
                <a:schemeClr val="tx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909751" y="251392"/>
            <a:ext cx="678798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Calculating Results…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6522" y="5575987"/>
            <a:ext cx="957358" cy="9144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1198" y="1512457"/>
            <a:ext cx="945085" cy="9144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1559" y="1877449"/>
            <a:ext cx="890178" cy="9144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3189" y="5575987"/>
            <a:ext cx="902127" cy="9144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7452" y="3140222"/>
            <a:ext cx="938623" cy="9144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4805" y="4509323"/>
            <a:ext cx="836468" cy="9144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3912" y="1877449"/>
            <a:ext cx="962845" cy="9144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7247" y="4509323"/>
            <a:ext cx="902127" cy="91440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8193" y="3156841"/>
            <a:ext cx="902127" cy="9144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5618" y="3130805"/>
            <a:ext cx="1768065" cy="132604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7254" y="3130805"/>
            <a:ext cx="1768065" cy="132604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9708" y="4013880"/>
            <a:ext cx="1768065" cy="132604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9" name="Rectangle 28"/>
          <p:cNvSpPr/>
          <p:nvPr/>
        </p:nvSpPr>
        <p:spPr>
          <a:xfrm>
            <a:off x="4909750" y="942668"/>
            <a:ext cx="67879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i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ProfTrent.com/</a:t>
            </a:r>
            <a:r>
              <a:rPr lang="en-US" sz="2400" i="1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PDDresults</a:t>
            </a:r>
            <a:endParaRPr lang="en-US" sz="2400" i="1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3164" name="TextBox4" r:id="rId4" imgW="990720" imgH="380880"/>
        </mc:Choice>
        <mc:Fallback>
          <p:control name="TextBox4" r:id="rId4" imgW="990720" imgH="380880">
            <p:pic>
              <p:nvPicPr>
                <p:cNvPr id="25" name="TextBox4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22"/>
                <a:srcRect/>
                <a:stretch>
                  <a:fillRect/>
                </a:stretch>
              </p:blipFill>
              <p:spPr bwMode="auto">
                <a:xfrm>
                  <a:off x="7177793" y="2781821"/>
                  <a:ext cx="990600" cy="3810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3165" name="TextBox1" r:id="rId5" imgW="990720" imgH="380880"/>
        </mc:Choice>
        <mc:Fallback>
          <p:control name="TextBox1" r:id="rId5" imgW="990720" imgH="380880">
            <p:pic>
              <p:nvPicPr>
                <p:cNvPr id="26" name="TextBox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22"/>
                <a:srcRect/>
                <a:stretch>
                  <a:fillRect/>
                </a:stretch>
              </p:blipFill>
              <p:spPr bwMode="auto">
                <a:xfrm>
                  <a:off x="8392544" y="2775841"/>
                  <a:ext cx="990600" cy="3810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3166" name="TextBox2" r:id="rId6" imgW="990720" imgH="380880"/>
        </mc:Choice>
        <mc:Fallback>
          <p:control name="TextBox2" r:id="rId6" imgW="990720" imgH="380880">
            <p:pic>
              <p:nvPicPr>
                <p:cNvPr id="27" name="TextBox2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22"/>
                <a:srcRect/>
                <a:stretch>
                  <a:fillRect/>
                </a:stretch>
              </p:blipFill>
              <p:spPr bwMode="auto">
                <a:xfrm>
                  <a:off x="7811166" y="5149429"/>
                  <a:ext cx="990600" cy="3810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2508233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12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21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Red Abstract Paper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grayscl/>
            <a:lum bright="-25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9" name="Rounded Rectangle 18"/>
          <p:cNvSpPr/>
          <p:nvPr/>
        </p:nvSpPr>
        <p:spPr>
          <a:xfrm>
            <a:off x="276592" y="179173"/>
            <a:ext cx="4308377" cy="6499654"/>
          </a:xfrm>
          <a:prstGeom prst="roundRect">
            <a:avLst/>
          </a:prstGeom>
          <a:solidFill>
            <a:schemeClr val="bg1">
              <a:alpha val="67000"/>
            </a:schemeClr>
          </a:solidFill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400" dirty="0">
              <a:solidFill>
                <a:schemeClr val="tx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76595" y="252726"/>
            <a:ext cx="430837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Narrative</a:t>
            </a: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8327" y="502445"/>
            <a:ext cx="7060315" cy="5853111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6688" y="3567447"/>
            <a:ext cx="938623" cy="914400"/>
          </a:xfrm>
          <a:prstGeom prst="rect">
            <a:avLst/>
          </a:prstGeom>
        </p:spPr>
      </p:pic>
      <p:sp>
        <p:nvSpPr>
          <p:cNvPr id="39" name="Rounded Rectangle 38"/>
          <p:cNvSpPr/>
          <p:nvPr/>
        </p:nvSpPr>
        <p:spPr>
          <a:xfrm>
            <a:off x="276592" y="179173"/>
            <a:ext cx="11642050" cy="1945191"/>
          </a:xfrm>
          <a:prstGeom prst="roundRect">
            <a:avLst/>
          </a:prstGeom>
          <a:solidFill>
            <a:schemeClr val="bg1">
              <a:alpha val="67000"/>
            </a:schemeClr>
          </a:solidFill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400" dirty="0">
              <a:solidFill>
                <a:schemeClr val="tx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0" y="409954"/>
            <a:ext cx="121920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8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Rocket Headquarters</a:t>
            </a:r>
          </a:p>
        </p:txBody>
      </p:sp>
    </p:spTree>
    <p:extLst>
      <p:ext uri="{BB962C8B-B14F-4D97-AF65-F5344CB8AC3E}">
        <p14:creationId xmlns:p14="http://schemas.microsoft.com/office/powerpoint/2010/main" val="2992241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980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3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3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"/>
                            </p:stCondLst>
                            <p:childTnLst>
                              <p:par>
                                <p:cTn id="40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1" dur="100" fill="hold"/>
                                        <p:tgtEl>
                                          <p:spTgt spid="30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"/>
                            </p:stCondLst>
                            <p:childTnLst>
                              <p:par>
                                <p:cTn id="43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4" dur="100" fill="hold"/>
                                        <p:tgtEl>
                                          <p:spTgt spid="30"/>
                                        </p:tgtEl>
                                      </p:cBhvr>
                                      <p:by x="90000" y="90000"/>
                                    </p:animScale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48" repeatCount="indefinite" fill="hold" display="0">
                  <p:stCondLst>
                    <p:cond delay="indefinite"/>
                  </p:stCondLst>
                </p:cTn>
                <p:tgtEl>
                  <p:spTgt spid="17"/>
                </p:tgtEl>
              </p:cMediaNode>
            </p:video>
          </p:childTnLst>
        </p:cTn>
      </p:par>
    </p:tnLst>
    <p:bldLst>
      <p:bldP spid="19" grpId="0" animBg="1"/>
      <p:bldP spid="20" grpId="0"/>
      <p:bldP spid="39" grpId="0" animBg="1"/>
      <p:bldP spid="39" grpId="1" animBg="1"/>
      <p:bldP spid="40" grpId="0"/>
      <p:bldP spid="40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Red Abstract Paper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grayscl/>
            <a:lum bright="-25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81052" y="179173"/>
            <a:ext cx="11229897" cy="6499654"/>
          </a:xfrm>
          <a:prstGeom prst="roundRect">
            <a:avLst/>
          </a:prstGeom>
          <a:solidFill>
            <a:schemeClr val="bg1">
              <a:alpha val="67000"/>
            </a:schemeClr>
          </a:solidFill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400" dirty="0">
              <a:solidFill>
                <a:schemeClr val="tx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066800" y="1928563"/>
            <a:ext cx="1005840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Blip>
                <a:blip r:embed="rId5"/>
              </a:buBlip>
            </a:pPr>
            <a:r>
              <a:rPr lang="en-US" sz="36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Create a narrative</a:t>
            </a:r>
          </a:p>
          <a:p>
            <a:pPr marL="1028700" lvl="1" indent="-571500">
              <a:buBlip>
                <a:blip r:embed="rId6"/>
              </a:buBlip>
            </a:pPr>
            <a:r>
              <a:rPr lang="en-US" sz="2400" i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“The graphics were great, story amazing, theme was fun and captivating.” – Student</a:t>
            </a:r>
          </a:p>
          <a:p>
            <a:pPr marL="1028700" lvl="1" indent="-571500">
              <a:buBlip>
                <a:blip r:embed="rId6"/>
              </a:buBlip>
            </a:pPr>
            <a:r>
              <a:rPr lang="en-US" sz="2400" i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“The introduction was really creative and entertaining!” – Lynette</a:t>
            </a:r>
          </a:p>
          <a:p>
            <a:pPr marL="1028700" lvl="1" indent="-571500">
              <a:buBlip>
                <a:blip r:embed="rId6"/>
              </a:buBlip>
            </a:pPr>
            <a:r>
              <a:rPr lang="en-US" sz="2400" i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“The best part was the creativity. It was a fun story to follow.” – Student</a:t>
            </a:r>
          </a:p>
          <a:p>
            <a:pPr marL="571500" indent="-571500">
              <a:buBlip>
                <a:blip r:embed="rId5"/>
              </a:buBlip>
            </a:pPr>
            <a:r>
              <a:rPr lang="en-US" sz="36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Align your narrative with your activities</a:t>
            </a:r>
          </a:p>
          <a:p>
            <a:pPr marL="1028700" lvl="1" indent="-571500">
              <a:buBlip>
                <a:blip r:embed="rId6"/>
              </a:buBlip>
            </a:pPr>
            <a:r>
              <a:rPr lang="en-US" sz="2400" i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“The activities also related well with each hint given.” – Student</a:t>
            </a:r>
          </a:p>
          <a:p>
            <a:pPr marL="1028700" lvl="1" indent="-571500">
              <a:buBlip>
                <a:blip r:embed="rId6"/>
              </a:buBlip>
            </a:pPr>
            <a:r>
              <a:rPr lang="en-US" sz="2400" i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“Honestly, it was very similar to Pokémon, and really fun to play.” – Alanna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409954"/>
            <a:ext cx="12192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Theme Your Activity</a:t>
            </a:r>
          </a:p>
        </p:txBody>
      </p:sp>
    </p:spTree>
    <p:extLst>
      <p:ext uri="{BB962C8B-B14F-4D97-AF65-F5344CB8AC3E}">
        <p14:creationId xmlns:p14="http://schemas.microsoft.com/office/powerpoint/2010/main" val="375563707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98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42" repeatCount="indefinite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Red Abstract Paper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grayscl/>
            <a:lum bright="-25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9" name="Rounded Rectangle 18"/>
          <p:cNvSpPr/>
          <p:nvPr/>
        </p:nvSpPr>
        <p:spPr>
          <a:xfrm>
            <a:off x="276592" y="179173"/>
            <a:ext cx="4308377" cy="6499654"/>
          </a:xfrm>
          <a:prstGeom prst="roundRect">
            <a:avLst/>
          </a:prstGeom>
          <a:solidFill>
            <a:schemeClr val="bg1">
              <a:alpha val="67000"/>
            </a:schemeClr>
          </a:solidFill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400" dirty="0">
              <a:solidFill>
                <a:schemeClr val="tx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76595" y="252726"/>
            <a:ext cx="430837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Narrative</a:t>
            </a:r>
          </a:p>
        </p:txBody>
      </p:sp>
      <p:sp>
        <p:nvSpPr>
          <p:cNvPr id="21" name="Rectangle 20"/>
          <p:cNvSpPr/>
          <p:nvPr/>
        </p:nvSpPr>
        <p:spPr>
          <a:xfrm>
            <a:off x="276595" y="944662"/>
            <a:ext cx="430837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Control</a:t>
            </a:r>
          </a:p>
        </p:txBody>
      </p:sp>
      <p:sp>
        <p:nvSpPr>
          <p:cNvPr id="22" name="Rectangle 21"/>
          <p:cNvSpPr/>
          <p:nvPr/>
        </p:nvSpPr>
        <p:spPr>
          <a:xfrm>
            <a:off x="276595" y="1636598"/>
            <a:ext cx="430837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Challenge</a:t>
            </a: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8327" y="502445"/>
            <a:ext cx="7060315" cy="5853111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6688" y="3567447"/>
            <a:ext cx="938623" cy="914400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2317" y="3567447"/>
            <a:ext cx="945085" cy="914400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0757" y="3543892"/>
            <a:ext cx="953861" cy="1042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0315532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980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3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3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"/>
                            </p:stCondLst>
                            <p:childTnLst>
                              <p:par>
                                <p:cTn id="1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" fill="hold"/>
                                        <p:tgtEl>
                                          <p:spTgt spid="31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"/>
                            </p:stCondLst>
                            <p:childTnLst>
                              <p:par>
                                <p:cTn id="1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" dur="100" fill="hold"/>
                                        <p:tgtEl>
                                          <p:spTgt spid="31"/>
                                        </p:tgtEl>
                                      </p:cBhvr>
                                      <p:by x="90000" y="90000"/>
                                    </p:animScale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3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3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"/>
                            </p:stCondLst>
                            <p:childTnLst>
                              <p:par>
                                <p:cTn id="31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2" dur="100" fill="hold"/>
                                        <p:tgtEl>
                                          <p:spTgt spid="32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00"/>
                            </p:stCondLst>
                            <p:childTnLst>
                              <p:par>
                                <p:cTn id="34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5" dur="100" fill="hold"/>
                                        <p:tgtEl>
                                          <p:spTgt spid="32"/>
                                        </p:tgtEl>
                                      </p:cBhvr>
                                      <p:by x="90000" y="90000"/>
                                    </p:animScale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9" repeatCount="indefinite" fill="hold" display="0">
                  <p:stCondLst>
                    <p:cond delay="indefinite"/>
                  </p:stCondLst>
                </p:cTn>
                <p:tgtEl>
                  <p:spTgt spid="17"/>
                </p:tgtEl>
              </p:cMediaNode>
            </p:video>
          </p:childTnLst>
        </p:cTn>
      </p:par>
    </p:tnLst>
    <p:bldLst>
      <p:bldP spid="21" grpId="0"/>
      <p:bldP spid="2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2234</TotalTime>
  <Words>623</Words>
  <Application>Microsoft Office PowerPoint</Application>
  <PresentationFormat>Widescreen</PresentationFormat>
  <Paragraphs>103</Paragraphs>
  <Slides>23</Slides>
  <Notes>0</Notes>
  <HiddenSlides>0</HiddenSlides>
  <MMClips>21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0" baseType="lpstr">
      <vt:lpstr>Arial</vt:lpstr>
      <vt:lpstr>Calibri</vt:lpstr>
      <vt:lpstr>Calibri Light</vt:lpstr>
      <vt:lpstr>Lato</vt:lpstr>
      <vt:lpstr>Lato Black</vt:lpstr>
      <vt:lpstr>Office Theme</vt:lpstr>
      <vt:lpstr>Image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Trent Hoy</dc:creator>
  <cp:lastModifiedBy>Trent Hoy</cp:lastModifiedBy>
  <cp:revision>183</cp:revision>
  <dcterms:created xsi:type="dcterms:W3CDTF">2017-02-09T17:21:37Z</dcterms:created>
  <dcterms:modified xsi:type="dcterms:W3CDTF">2017-02-24T13:21:16Z</dcterms:modified>
</cp:coreProperties>
</file>